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Lst>
  <p:sldSz cx="15119350" cy="10691813"/>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5" userDrawn="1">
          <p15:clr>
            <a:srgbClr val="A4A3A4"/>
          </p15:clr>
        </p15:guide>
        <p15:guide id="2" pos="47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6"/>
    <p:restoredTop sz="96327"/>
  </p:normalViewPr>
  <p:slideViewPr>
    <p:cSldViewPr snapToGrid="0" showGuides="1">
      <p:cViewPr varScale="1">
        <p:scale>
          <a:sx n="70" d="100"/>
          <a:sy n="70" d="100"/>
        </p:scale>
        <p:origin x="1728" y="60"/>
      </p:cViewPr>
      <p:guideLst>
        <p:guide orient="horz" pos="3345"/>
        <p:guide pos="47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GB"/>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853911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30021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420761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E2701A29-D3F8-E041-970A-5989E69128E0}" type="datetimeFigureOut">
              <a:rPr lang="en-US" smtClean="0"/>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2018440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GB"/>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E2701A29-D3F8-E041-970A-5989E69128E0}" type="datetimeFigureOut">
              <a:rPr lang="en-US" smtClean="0"/>
              <a:t>7/9/2024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651290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E2701A29-D3F8-E041-970A-5989E69128E0}" type="datetimeFigureOut">
              <a:rPr lang="en-US" smtClean="0"/>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153049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GB"/>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GB"/>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E2701A29-D3F8-E041-970A-5989E69128E0}" type="datetimeFigureOut">
              <a:rPr lang="en-US" smtClean="0"/>
              <a:t>7/9/2024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858540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E2701A29-D3F8-E041-970A-5989E69128E0}" type="datetimeFigureOut">
              <a:rPr lang="en-US" smtClean="0"/>
              <a:t>7/9/2024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642534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01A29-D3F8-E041-970A-5989E69128E0}" type="datetimeFigureOut">
              <a:rPr lang="en-US" smtClean="0"/>
              <a:t>7/9/2024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3255875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187422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GB"/>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GB"/>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GB"/>
              <a:t>Click to edit Master text styles</a:t>
            </a:r>
          </a:p>
        </p:txBody>
      </p:sp>
      <p:sp>
        <p:nvSpPr>
          <p:cNvPr id="5" name="Date Placeholder 4"/>
          <p:cNvSpPr>
            <a:spLocks noGrp="1"/>
          </p:cNvSpPr>
          <p:nvPr>
            <p:ph type="dt" sz="half" idx="10"/>
          </p:nvPr>
        </p:nvSpPr>
        <p:spPr/>
        <p:txBody>
          <a:bodyPr/>
          <a:lstStyle/>
          <a:p>
            <a:fld id="{E2701A29-D3F8-E041-970A-5989E69128E0}" type="datetimeFigureOut">
              <a:rPr lang="en-US" smtClean="0"/>
              <a:t>7/9/2024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630AFC-AC19-1346-832F-CC2FF9CB1B69}" type="slidenum">
              <a:rPr lang="en-US" smtClean="0"/>
              <a:t>‹#›</a:t>
            </a:fld>
            <a:endParaRPr lang="en-US"/>
          </a:p>
        </p:txBody>
      </p:sp>
    </p:spTree>
    <p:extLst>
      <p:ext uri="{BB962C8B-B14F-4D97-AF65-F5344CB8AC3E}">
        <p14:creationId xmlns:p14="http://schemas.microsoft.com/office/powerpoint/2010/main" val="922172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E2701A29-D3F8-E041-970A-5989E69128E0}" type="datetimeFigureOut">
              <a:rPr lang="en-US" smtClean="0"/>
              <a:t>7/9/2024</a:t>
            </a:fld>
            <a:endParaRPr lang="en-US"/>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BA630AFC-AC19-1346-832F-CC2FF9CB1B69}" type="slidenum">
              <a:rPr lang="en-US" smtClean="0"/>
              <a:t>‹#›</a:t>
            </a:fld>
            <a:endParaRPr lang="en-US"/>
          </a:p>
        </p:txBody>
      </p:sp>
    </p:spTree>
    <p:extLst>
      <p:ext uri="{BB962C8B-B14F-4D97-AF65-F5344CB8AC3E}">
        <p14:creationId xmlns:p14="http://schemas.microsoft.com/office/powerpoint/2010/main" val="1028000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0"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l" defTabSz="1425550" rtl="0"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l" defTabSz="1425550" rtl="0"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l" defTabSz="1425550" rtl="0"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l" defTabSz="1425550" rtl="0"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l" defTabSz="1425550" rtl="0" eaLnBrk="1" latinLnBrk="0" hangingPunct="1">
        <a:defRPr sz="2806" kern="1200">
          <a:solidFill>
            <a:schemeClr val="tx1"/>
          </a:solidFill>
          <a:latin typeface="+mn-lt"/>
          <a:ea typeface="+mn-ea"/>
          <a:cs typeface="+mn-cs"/>
        </a:defRPr>
      </a:lvl1pPr>
      <a:lvl2pPr marL="712775" algn="l" defTabSz="1425550" rtl="0" eaLnBrk="1" latinLnBrk="0" hangingPunct="1">
        <a:defRPr sz="2806" kern="1200">
          <a:solidFill>
            <a:schemeClr val="tx1"/>
          </a:solidFill>
          <a:latin typeface="+mn-lt"/>
          <a:ea typeface="+mn-ea"/>
          <a:cs typeface="+mn-cs"/>
        </a:defRPr>
      </a:lvl2pPr>
      <a:lvl3pPr marL="1425550" algn="l" defTabSz="1425550" rtl="0" eaLnBrk="1" latinLnBrk="0" hangingPunct="1">
        <a:defRPr sz="2806" kern="1200">
          <a:solidFill>
            <a:schemeClr val="tx1"/>
          </a:solidFill>
          <a:latin typeface="+mn-lt"/>
          <a:ea typeface="+mn-ea"/>
          <a:cs typeface="+mn-cs"/>
        </a:defRPr>
      </a:lvl3pPr>
      <a:lvl4pPr marL="2138324" algn="l" defTabSz="1425550" rtl="0" eaLnBrk="1" latinLnBrk="0" hangingPunct="1">
        <a:defRPr sz="2806" kern="1200">
          <a:solidFill>
            <a:schemeClr val="tx1"/>
          </a:solidFill>
          <a:latin typeface="+mn-lt"/>
          <a:ea typeface="+mn-ea"/>
          <a:cs typeface="+mn-cs"/>
        </a:defRPr>
      </a:lvl4pPr>
      <a:lvl5pPr marL="2851099" algn="l" defTabSz="1425550" rtl="0" eaLnBrk="1" latinLnBrk="0" hangingPunct="1">
        <a:defRPr sz="2806" kern="1200">
          <a:solidFill>
            <a:schemeClr val="tx1"/>
          </a:solidFill>
          <a:latin typeface="+mn-lt"/>
          <a:ea typeface="+mn-ea"/>
          <a:cs typeface="+mn-cs"/>
        </a:defRPr>
      </a:lvl5pPr>
      <a:lvl6pPr marL="3563874" algn="l" defTabSz="1425550" rtl="0" eaLnBrk="1" latinLnBrk="0" hangingPunct="1">
        <a:defRPr sz="2806" kern="1200">
          <a:solidFill>
            <a:schemeClr val="tx1"/>
          </a:solidFill>
          <a:latin typeface="+mn-lt"/>
          <a:ea typeface="+mn-ea"/>
          <a:cs typeface="+mn-cs"/>
        </a:defRPr>
      </a:lvl6pPr>
      <a:lvl7pPr marL="4276649" algn="l" defTabSz="1425550" rtl="0" eaLnBrk="1" latinLnBrk="0" hangingPunct="1">
        <a:defRPr sz="2806" kern="1200">
          <a:solidFill>
            <a:schemeClr val="tx1"/>
          </a:solidFill>
          <a:latin typeface="+mn-lt"/>
          <a:ea typeface="+mn-ea"/>
          <a:cs typeface="+mn-cs"/>
        </a:defRPr>
      </a:lvl7pPr>
      <a:lvl8pPr marL="4989424" algn="l" defTabSz="1425550" rtl="0" eaLnBrk="1" latinLnBrk="0" hangingPunct="1">
        <a:defRPr sz="2806" kern="1200">
          <a:solidFill>
            <a:schemeClr val="tx1"/>
          </a:solidFill>
          <a:latin typeface="+mn-lt"/>
          <a:ea typeface="+mn-ea"/>
          <a:cs typeface="+mn-cs"/>
        </a:defRPr>
      </a:lvl8pPr>
      <a:lvl9pPr marL="5702198" algn="l" defTabSz="1425550" rtl="0"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descr="Shape, rectangle&#10;&#10;Description automatically generated">
            <a:extLst>
              <a:ext uri="{FF2B5EF4-FFF2-40B4-BE49-F238E27FC236}">
                <a16:creationId xmlns:a16="http://schemas.microsoft.com/office/drawing/2014/main" id="{4B1E7273-DB54-78AB-B7F4-503D942EA53B}"/>
              </a:ext>
            </a:extLst>
          </p:cNvPr>
          <p:cNvPicPr>
            <a:picLocks noChangeAspect="1"/>
          </p:cNvPicPr>
          <p:nvPr/>
        </p:nvPicPr>
        <p:blipFill>
          <a:blip r:embed="rId2">
            <a:alphaModFix/>
          </a:blip>
          <a:stretch>
            <a:fillRect/>
          </a:stretch>
        </p:blipFill>
        <p:spPr>
          <a:xfrm>
            <a:off x="7751591" y="417122"/>
            <a:ext cx="7176652" cy="8748922"/>
          </a:xfrm>
          <a:prstGeom prst="rect">
            <a:avLst/>
          </a:prstGeom>
        </p:spPr>
      </p:pic>
      <p:sp>
        <p:nvSpPr>
          <p:cNvPr id="17" name="Text Box 23">
            <a:extLst>
              <a:ext uri="{FF2B5EF4-FFF2-40B4-BE49-F238E27FC236}">
                <a16:creationId xmlns:a16="http://schemas.microsoft.com/office/drawing/2014/main" id="{1E14AAD1-56FE-6AFF-ED06-45802F91C36B}"/>
              </a:ext>
            </a:extLst>
          </p:cNvPr>
          <p:cNvSpPr txBox="1">
            <a:spLocks noChangeArrowheads="1"/>
          </p:cNvSpPr>
          <p:nvPr/>
        </p:nvSpPr>
        <p:spPr bwMode="auto">
          <a:xfrm>
            <a:off x="8230915" y="7098392"/>
            <a:ext cx="6120130" cy="2176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ctr">
              <a:lnSpc>
                <a:spcPct val="127000"/>
              </a:lnSpc>
            </a:pPr>
            <a:r>
              <a:rPr lang="en-GB" sz="1400" b="1" dirty="0">
                <a:solidFill>
                  <a:srgbClr val="0070C0"/>
                </a:solidFill>
                <a:latin typeface="Helvetica" panose="020B0604020202020204" pitchFamily="34" charset="0"/>
                <a:cs typeface="Helvetica" panose="020B0604020202020204" pitchFamily="34" charset="0"/>
              </a:rPr>
              <a:t>A Spacious Top Floor Apartment With Stunning Sea And Coastal Views Located Just Off Exmouth’s Seafront With Garage, Parking And Communal Gardens.</a:t>
            </a:r>
          </a:p>
          <a:p>
            <a:pPr algn="ctr">
              <a:lnSpc>
                <a:spcPct val="127000"/>
              </a:lnSpc>
            </a:pPr>
            <a:endParaRPr lang="en-GB" sz="1400" b="1" dirty="0">
              <a:solidFill>
                <a:srgbClr val="0070C0"/>
              </a:solidFill>
              <a:latin typeface="Helvetica" panose="020B0604020202020204" pitchFamily="34" charset="0"/>
              <a:cs typeface="Helvetica" panose="020B0604020202020204" pitchFamily="34" charset="0"/>
            </a:endParaRPr>
          </a:p>
          <a:p>
            <a:pPr algn="ctr">
              <a:lnSpc>
                <a:spcPct val="107000"/>
              </a:lnSpc>
              <a:spcAft>
                <a:spcPts val="800"/>
              </a:spcAft>
            </a:pPr>
            <a:r>
              <a:rPr lang="en-GB" sz="1400" kern="100" dirty="0">
                <a:effectLst/>
                <a:latin typeface="Helvetica" panose="020B0604020202020204" pitchFamily="34" charset="0"/>
                <a:ea typeface="Aptos" panose="020B0004020202020204" pitchFamily="34" charset="0"/>
                <a:cs typeface="Helvetica" panose="020B0604020202020204" pitchFamily="34" charset="0"/>
              </a:rPr>
              <a:t>Stunning Open Plan Stylish Kitchen And Dining Area * Sitting Room With Wood Burner * Two Bedrooms * Modern Shower Room/WC * Superb Permanent Or Holiday Home * Viewing Recommended *</a:t>
            </a:r>
          </a:p>
        </p:txBody>
      </p:sp>
      <p:sp>
        <p:nvSpPr>
          <p:cNvPr id="20" name="Text Box 24">
            <a:extLst>
              <a:ext uri="{FF2B5EF4-FFF2-40B4-BE49-F238E27FC236}">
                <a16:creationId xmlns:a16="http://schemas.microsoft.com/office/drawing/2014/main" id="{091C62D5-6A48-5D3C-30F0-C9E302EBA621}"/>
              </a:ext>
            </a:extLst>
          </p:cNvPr>
          <p:cNvSpPr txBox="1">
            <a:spLocks noChangeArrowheads="1"/>
          </p:cNvSpPr>
          <p:nvPr/>
        </p:nvSpPr>
        <p:spPr bwMode="auto">
          <a:xfrm>
            <a:off x="12570920" y="1751903"/>
            <a:ext cx="1925181" cy="835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GUIDE PRICE</a:t>
            </a:r>
            <a:r>
              <a:rPr lang="en-GB" sz="1200" dirty="0">
                <a:solidFill>
                  <a:srgbClr val="0048FF"/>
                </a:solidFill>
                <a:effectLst/>
                <a:latin typeface="HelveticaNeueLT-Roman"/>
                <a:ea typeface="Times New Roman" panose="02020603050405020304" pitchFamily="18" charset="0"/>
                <a:cs typeface="HelveticaNeueLT-Roman"/>
              </a:rPr>
              <a:t> </a:t>
            </a:r>
            <a:r>
              <a:rPr lang="en-GB" sz="1900">
                <a:solidFill>
                  <a:srgbClr val="000000"/>
                </a:solidFill>
                <a:effectLst/>
                <a:latin typeface="HelveticaNeueLT-Roman"/>
                <a:ea typeface="Times New Roman" panose="02020603050405020304" pitchFamily="18" charset="0"/>
                <a:cs typeface="HelveticaNeueLT-Roman"/>
              </a:rPr>
              <a:t>£399</a:t>
            </a:r>
            <a:r>
              <a:rPr lang="en-GB" sz="1900">
                <a:solidFill>
                  <a:srgbClr val="000000"/>
                </a:solidFill>
                <a:latin typeface="HelveticaNeueLT-Roman"/>
                <a:ea typeface="Times New Roman" panose="02020603050405020304" pitchFamily="18" charset="0"/>
                <a:cs typeface="HelveticaNeueLT-Roman"/>
              </a:rPr>
              <a:t>,950</a:t>
            </a:r>
            <a:endParaRPr lang="en-GB" sz="1200" dirty="0">
              <a:effectLst/>
              <a:latin typeface="Times New Roman" panose="02020603050405020304" pitchFamily="18" charset="0"/>
              <a:ea typeface="Times New Roman" panose="02020603050405020304" pitchFamily="18" charset="0"/>
            </a:endParaRPr>
          </a:p>
          <a:p>
            <a:pPr>
              <a:lnSpc>
                <a:spcPct val="120000"/>
              </a:lnSpc>
              <a:tabLst>
                <a:tab pos="685800" algn="l"/>
              </a:tabLst>
            </a:pPr>
            <a:r>
              <a:rPr lang="en-GB" sz="1200" dirty="0">
                <a:solidFill>
                  <a:srgbClr val="0057A8"/>
                </a:solidFill>
                <a:effectLst/>
                <a:latin typeface="HelveticaNeueLT-Roman"/>
                <a:ea typeface="Times New Roman" panose="02020603050405020304" pitchFamily="18" charset="0"/>
                <a:cs typeface="HelveticaNeueLT-Roman"/>
              </a:rPr>
              <a:t>TENURE </a:t>
            </a:r>
            <a:r>
              <a:rPr lang="en-GB" sz="1200" dirty="0">
                <a:effectLst/>
                <a:latin typeface="HelveticaNeueLT-Roman"/>
                <a:ea typeface="Times New Roman" panose="02020603050405020304" pitchFamily="18" charset="0"/>
                <a:cs typeface="HelveticaNeueLT-Roman"/>
              </a:rPr>
              <a:t>Share of Freehold</a:t>
            </a:r>
            <a:endParaRPr lang="en-GB" sz="1200" dirty="0">
              <a:effectLst/>
              <a:latin typeface="Times New Roman" panose="02020603050405020304" pitchFamily="18" charset="0"/>
              <a:ea typeface="Times New Roman" panose="02020603050405020304" pitchFamily="18" charset="0"/>
            </a:endParaRPr>
          </a:p>
          <a:p>
            <a:r>
              <a:rPr lang="en-GB" sz="1200" dirty="0">
                <a:effectLst/>
                <a:latin typeface="Times New Roman" panose="02020603050405020304" pitchFamily="18" charset="0"/>
                <a:ea typeface="Times New Roman" panose="02020603050405020304" pitchFamily="18" charset="0"/>
              </a:rPr>
              <a:t> </a:t>
            </a:r>
          </a:p>
        </p:txBody>
      </p:sp>
      <p:sp>
        <p:nvSpPr>
          <p:cNvPr id="21" name="Text Box 26">
            <a:extLst>
              <a:ext uri="{FF2B5EF4-FFF2-40B4-BE49-F238E27FC236}">
                <a16:creationId xmlns:a16="http://schemas.microsoft.com/office/drawing/2014/main" id="{6EF9207B-DFE2-5C64-D8E8-504DA677FC37}"/>
              </a:ext>
            </a:extLst>
          </p:cNvPr>
          <p:cNvSpPr txBox="1">
            <a:spLocks noChangeArrowheads="1"/>
          </p:cNvSpPr>
          <p:nvPr/>
        </p:nvSpPr>
        <p:spPr bwMode="auto">
          <a:xfrm>
            <a:off x="8230915" y="1804912"/>
            <a:ext cx="4063365" cy="662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r>
              <a:rPr lang="en-GB" sz="1800" dirty="0">
                <a:solidFill>
                  <a:srgbClr val="FFFFFF"/>
                </a:solidFill>
                <a:effectLst/>
                <a:latin typeface="HelveticaNeueLT-Medium"/>
                <a:ea typeface="Times New Roman" panose="02020603050405020304" pitchFamily="18" charset="0"/>
              </a:rPr>
              <a:t>Flat 6 Trefusis House, Trefusis Terrace, Exmouth, EX8 </a:t>
            </a:r>
            <a:r>
              <a:rPr lang="en-GB" dirty="0">
                <a:solidFill>
                  <a:srgbClr val="FFFFFF"/>
                </a:solidFill>
                <a:latin typeface="HelveticaNeueLT-Medium"/>
                <a:ea typeface="Times New Roman" panose="02020603050405020304" pitchFamily="18" charset="0"/>
              </a:rPr>
              <a:t>2AX</a:t>
            </a:r>
            <a:endParaRPr lang="en-GB" sz="1800" dirty="0">
              <a:effectLst/>
              <a:latin typeface="Times New Roman" panose="02020603050405020304" pitchFamily="18" charset="0"/>
              <a:ea typeface="Times New Roman" panose="02020603050405020304" pitchFamily="18" charset="0"/>
            </a:endParaRPr>
          </a:p>
        </p:txBody>
      </p:sp>
      <p:sp>
        <p:nvSpPr>
          <p:cNvPr id="22" name="Text Box 19">
            <a:extLst>
              <a:ext uri="{FF2B5EF4-FFF2-40B4-BE49-F238E27FC236}">
                <a16:creationId xmlns:a16="http://schemas.microsoft.com/office/drawing/2014/main" id="{B5E09519-8895-6BE0-CC84-333AE5155FA9}"/>
              </a:ext>
            </a:extLst>
          </p:cNvPr>
          <p:cNvSpPr txBox="1">
            <a:spLocks noChangeArrowheads="1"/>
          </p:cNvSpPr>
          <p:nvPr/>
        </p:nvSpPr>
        <p:spPr bwMode="auto">
          <a:xfrm>
            <a:off x="8230915" y="741447"/>
            <a:ext cx="6480175"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800" dirty="0" err="1">
                <a:solidFill>
                  <a:srgbClr val="333333"/>
                </a:solidFill>
                <a:effectLst/>
                <a:latin typeface="Helvetica" pitchFamily="2" charset="0"/>
                <a:ea typeface="Times New Roman" panose="02020603050405020304" pitchFamily="18" charset="0"/>
                <a:cs typeface="HelveticaNeueLTStd-Bd"/>
              </a:rPr>
              <a:t>www.</a:t>
            </a:r>
            <a:r>
              <a:rPr lang="en-GB" sz="1800" dirty="0" err="1">
                <a:solidFill>
                  <a:srgbClr val="333333"/>
                </a:solidFill>
                <a:effectLst/>
                <a:latin typeface="Helvetica" pitchFamily="2" charset="0"/>
                <a:ea typeface="Times New Roman" panose="02020603050405020304" pitchFamily="18" charset="0"/>
                <a:cs typeface="HelveticaNeueLTStd-Md"/>
              </a:rPr>
              <a:t>pennys.net</a:t>
            </a:r>
            <a:endParaRPr lang="en-GB" sz="1200" dirty="0">
              <a:effectLst/>
              <a:latin typeface="Times New Roman" panose="02020603050405020304" pitchFamily="18" charset="0"/>
              <a:ea typeface="Times New Roman" panose="02020603050405020304" pitchFamily="18" charset="0"/>
            </a:endParaRPr>
          </a:p>
        </p:txBody>
      </p:sp>
      <p:cxnSp>
        <p:nvCxnSpPr>
          <p:cNvPr id="23" name="Straight Connector 22">
            <a:extLst>
              <a:ext uri="{FF2B5EF4-FFF2-40B4-BE49-F238E27FC236}">
                <a16:creationId xmlns:a16="http://schemas.microsoft.com/office/drawing/2014/main" id="{CFCBF282-AD09-E914-C52C-EB3FBC53349C}"/>
              </a:ext>
            </a:extLst>
          </p:cNvPr>
          <p:cNvCxnSpPr/>
          <p:nvPr/>
        </p:nvCxnSpPr>
        <p:spPr>
          <a:xfrm>
            <a:off x="7751591" y="9682947"/>
            <a:ext cx="7078779" cy="0"/>
          </a:xfrm>
          <a:prstGeom prst="line">
            <a:avLst/>
          </a:prstGeom>
          <a:ln w="28575">
            <a:solidFill>
              <a:srgbClr val="0057A7"/>
            </a:solidFill>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6F1A157-92E8-A84F-7708-EA363B8D6491}"/>
              </a:ext>
            </a:extLst>
          </p:cNvPr>
          <p:cNvSpPr>
            <a:spLocks noChangeArrowheads="1"/>
          </p:cNvSpPr>
          <p:nvPr/>
        </p:nvSpPr>
        <p:spPr bwMode="auto">
          <a:xfrm>
            <a:off x="408260" y="359887"/>
            <a:ext cx="6840220" cy="9972040"/>
          </a:xfrm>
          <a:prstGeom prst="rect">
            <a:avLst/>
          </a:prstGeom>
          <a:noFill/>
          <a:ln w="44450">
            <a:solidFill>
              <a:srgbClr val="0057A8"/>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27" name="Text Box 22">
            <a:extLst>
              <a:ext uri="{FF2B5EF4-FFF2-40B4-BE49-F238E27FC236}">
                <a16:creationId xmlns:a16="http://schemas.microsoft.com/office/drawing/2014/main" id="{24A89932-7C65-608A-E3EC-D32690BE7309}"/>
              </a:ext>
            </a:extLst>
          </p:cNvPr>
          <p:cNvSpPr txBox="1">
            <a:spLocks noChangeArrowheads="1"/>
          </p:cNvSpPr>
          <p:nvPr/>
        </p:nvSpPr>
        <p:spPr bwMode="auto">
          <a:xfrm>
            <a:off x="592579" y="9682947"/>
            <a:ext cx="6480175" cy="450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just"/>
            <a:r>
              <a:rPr lang="en-GB" sz="600">
                <a:solidFill>
                  <a:srgbClr val="000000"/>
                </a:solidFill>
                <a:effectLst/>
                <a:latin typeface="Helvetica" pitchFamily="2" charset="0"/>
                <a:ea typeface="Times New Roman" panose="02020603050405020304" pitchFamily="18" charset="0"/>
                <a:cs typeface="Times-Italic" pitchFamily="2" charset="0"/>
              </a:rPr>
              <a:t>Pennys Estate Agents Limited for themselves and for the vendor of this property whose agents they are give notice that:- (1) These particulars do not constitute any part of an offer or a contract. (2) All statements contained in these particulars are made without responsibility on the part of Pennys Estate Agents Limited. (3) None of the statements contained in these particulars are to be relied upon as a statement or representation of fact. (4) Any intending purchaser must satisfy himself/herself by inspection or otherwise as to the correctness of each of the statements contained in these particulars. (5) The vendor does not make or give and neither do Pennys Estate Agents Limited nor any person in their employment has any authority to make or give any representation or warranty whatever in relation to this property.</a:t>
            </a:r>
            <a:endParaRPr lang="en-GB" sz="1200">
              <a:effectLst/>
              <a:latin typeface="Times New Roman" panose="02020603050405020304" pitchFamily="18" charset="0"/>
              <a:ea typeface="Times New Roman" panose="02020603050405020304" pitchFamily="18" charset="0"/>
            </a:endParaRPr>
          </a:p>
          <a:p>
            <a:r>
              <a:rPr lang="en-GB" sz="600">
                <a:solidFill>
                  <a:srgbClr val="000000"/>
                </a:solidFill>
                <a:effectLst/>
                <a:latin typeface="Helvetica" pitchFamily="2" charset="0"/>
                <a:ea typeface="Times New Roman" panose="02020603050405020304" pitchFamily="18" charset="0"/>
              </a:rPr>
              <a:t> </a:t>
            </a:r>
            <a:endParaRPr lang="en-GB" sz="1200">
              <a:effectLst/>
              <a:latin typeface="Times New Roman" panose="02020603050405020304" pitchFamily="18" charset="0"/>
              <a:ea typeface="Times New Roman" panose="02020603050405020304" pitchFamily="18" charset="0"/>
            </a:endParaRPr>
          </a:p>
        </p:txBody>
      </p:sp>
      <p:pic>
        <p:nvPicPr>
          <p:cNvPr id="53" name="Picture 52">
            <a:extLst>
              <a:ext uri="{FF2B5EF4-FFF2-40B4-BE49-F238E27FC236}">
                <a16:creationId xmlns:a16="http://schemas.microsoft.com/office/drawing/2014/main" id="{9EC478D6-12EA-3601-26AA-1125E32778FF}"/>
              </a:ext>
            </a:extLst>
          </p:cNvPr>
          <p:cNvPicPr>
            <a:picLocks noChangeAspect="1"/>
          </p:cNvPicPr>
          <p:nvPr/>
        </p:nvPicPr>
        <p:blipFill>
          <a:blip r:embed="rId3">
            <a:extLst>
              <a:ext uri="{28A0092B-C50C-407E-A947-70E740481C1C}">
                <a14:useLocalDpi xmlns:a14="http://schemas.microsoft.com/office/drawing/2010/main" val="0"/>
              </a:ext>
            </a:extLst>
          </a:blip>
          <a:srcRect b="35262"/>
          <a:stretch>
            <a:fillRect/>
          </a:stretch>
        </p:blipFill>
        <p:spPr bwMode="auto">
          <a:xfrm>
            <a:off x="7746699" y="9950366"/>
            <a:ext cx="1910470" cy="437313"/>
          </a:xfrm>
          <a:prstGeom prst="rect">
            <a:avLst/>
          </a:prstGeom>
          <a:noFill/>
        </p:spPr>
      </p:pic>
      <p:sp>
        <p:nvSpPr>
          <p:cNvPr id="54" name="Text Box 20">
            <a:extLst>
              <a:ext uri="{FF2B5EF4-FFF2-40B4-BE49-F238E27FC236}">
                <a16:creationId xmlns:a16="http://schemas.microsoft.com/office/drawing/2014/main" id="{8F2A2BE9-1C5F-7733-10AA-F18CCE2B41B7}"/>
              </a:ext>
            </a:extLst>
          </p:cNvPr>
          <p:cNvSpPr txBox="1">
            <a:spLocks noChangeArrowheads="1"/>
          </p:cNvSpPr>
          <p:nvPr/>
        </p:nvSpPr>
        <p:spPr bwMode="auto">
          <a:xfrm>
            <a:off x="7746699" y="9805151"/>
            <a:ext cx="677518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Bd"/>
              </a:rPr>
              <a:t>PENNYS ESTATE AGENTS</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818285"/>
                </a:solidFill>
                <a:effectLst/>
                <a:latin typeface="Frutiger LT Std 55 Roman"/>
                <a:ea typeface="Times New Roman" panose="02020603050405020304" pitchFamily="18" charset="0"/>
                <a:cs typeface="HelveticaNeueLTStd-Lt"/>
              </a:rPr>
              <a:t>2 Rolle House, Rolle Street, Exmouth, Devon, EX8 2SN</a:t>
            </a:r>
            <a:endParaRPr lang="en-GB" sz="1200" dirty="0">
              <a:effectLst/>
              <a:latin typeface="Times New Roman" panose="02020603050405020304" pitchFamily="18" charset="0"/>
              <a:ea typeface="Times New Roman" panose="02020603050405020304" pitchFamily="18" charset="0"/>
            </a:endParaRPr>
          </a:p>
          <a:p>
            <a:pPr algn="r">
              <a:lnSpc>
                <a:spcPct val="115000"/>
              </a:lnSpc>
            </a:pPr>
            <a:r>
              <a:rPr lang="en-GB" sz="1100" dirty="0">
                <a:solidFill>
                  <a:srgbClr val="0057A8"/>
                </a:solidFill>
                <a:effectLst/>
                <a:latin typeface="Frutiger LT Std 55 Roman"/>
                <a:ea typeface="Times New Roman" panose="02020603050405020304" pitchFamily="18" charset="0"/>
                <a:cs typeface="HelveticaNeueLTStd-Lt"/>
              </a:rPr>
              <a:t>Tel:</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a:solidFill>
                  <a:srgbClr val="818285"/>
                </a:solidFill>
                <a:effectLst/>
                <a:latin typeface="Frutiger LT Std 55 Roman"/>
                <a:ea typeface="Times New Roman" panose="02020603050405020304" pitchFamily="18" charset="0"/>
                <a:cs typeface="HelveticaNeueLTStd-Md"/>
              </a:rPr>
              <a:t>01395 264111 </a:t>
            </a:r>
            <a:r>
              <a:rPr lang="en-GB" sz="1100" dirty="0" err="1">
                <a:solidFill>
                  <a:srgbClr val="0057A8"/>
                </a:solidFill>
                <a:effectLst/>
                <a:latin typeface="Frutiger LT Std 55 Roman"/>
                <a:ea typeface="Times New Roman" panose="02020603050405020304" pitchFamily="18" charset="0"/>
                <a:cs typeface="HelveticaNeueLTStd-Lt"/>
              </a:rPr>
              <a:t>EMail</a:t>
            </a:r>
            <a:r>
              <a:rPr lang="en-GB" sz="1100" dirty="0">
                <a:solidFill>
                  <a:srgbClr val="0057A8"/>
                </a:solidFill>
                <a:effectLst/>
                <a:latin typeface="Frutiger LT Std 55 Roman"/>
                <a:ea typeface="Times New Roman" panose="02020603050405020304" pitchFamily="18" charset="0"/>
                <a:cs typeface="HelveticaNeueLTStd-Lt"/>
              </a:rPr>
              <a:t>:</a:t>
            </a:r>
            <a:r>
              <a:rPr lang="en-GB" sz="1100" dirty="0">
                <a:solidFill>
                  <a:srgbClr val="0048FF"/>
                </a:solidFill>
                <a:effectLst/>
                <a:latin typeface="Frutiger LT Std 55 Roman"/>
                <a:ea typeface="Times New Roman" panose="02020603050405020304" pitchFamily="18" charset="0"/>
                <a:cs typeface="HelveticaNeueLTStd-Lt"/>
              </a:rPr>
              <a:t> </a:t>
            </a:r>
            <a:r>
              <a:rPr lang="en-GB" sz="1100" dirty="0" err="1">
                <a:solidFill>
                  <a:srgbClr val="818285"/>
                </a:solidFill>
                <a:effectLst/>
                <a:latin typeface="Frutiger LT Std 55 Roman"/>
                <a:ea typeface="Times New Roman" panose="02020603050405020304" pitchFamily="18" charset="0"/>
                <a:cs typeface="HelveticaNeueLTStd-Md"/>
              </a:rPr>
              <a:t>help@pennys.net</a:t>
            </a:r>
            <a:endParaRPr lang="en-GB" sz="12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5D572870-F8B2-B9BC-1A37-B015BCF31B4B}"/>
              </a:ext>
            </a:extLst>
          </p:cNvPr>
          <p:cNvSpPr txBox="1"/>
          <p:nvPr/>
        </p:nvSpPr>
        <p:spPr>
          <a:xfrm>
            <a:off x="14581541" y="4320142"/>
            <a:ext cx="3155749" cy="1607304"/>
          </a:xfrm>
          <a:prstGeom prst="rect">
            <a:avLst/>
          </a:prstGeom>
          <a:noFill/>
          <a:ln>
            <a:noFill/>
          </a:ln>
        </p:spPr>
        <p:txBody>
          <a:bodyPr wrap="square" rtlCol="0">
            <a:spAutoFit/>
          </a:bodyPr>
          <a:lstStyle/>
          <a:p>
            <a:endParaRPr lang="en-GB" dirty="0"/>
          </a:p>
        </p:txBody>
      </p:sp>
      <p:pic>
        <p:nvPicPr>
          <p:cNvPr id="1026" name="Picture 2">
            <a:extLst>
              <a:ext uri="{FF2B5EF4-FFF2-40B4-BE49-F238E27FC236}">
                <a16:creationId xmlns:a16="http://schemas.microsoft.com/office/drawing/2014/main" id="{4D13459A-FF7A-FCCB-C42F-1199D9924E1A}"/>
              </a:ext>
            </a:extLst>
          </p:cNvPr>
          <p:cNvPicPr>
            <a:picLocks noChangeAspect="1" noChangeArrowheads="1"/>
          </p:cNvPicPr>
          <p:nvPr/>
        </p:nvPicPr>
        <p:blipFill>
          <a:blip r:embed="rId4"/>
          <a:srcRect/>
          <a:stretch/>
        </p:blipFill>
        <p:spPr bwMode="auto">
          <a:xfrm>
            <a:off x="8134066" y="2605188"/>
            <a:ext cx="6321199" cy="44593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DA1A75E3-4934-DB28-CD3A-701109B16DBE}"/>
              </a:ext>
            </a:extLst>
          </p:cNvPr>
          <p:cNvPicPr>
            <a:picLocks noChangeAspect="1" noChangeArrowheads="1"/>
          </p:cNvPicPr>
          <p:nvPr/>
        </p:nvPicPr>
        <p:blipFill>
          <a:blip r:embed="rId5"/>
          <a:srcRect/>
          <a:stretch/>
        </p:blipFill>
        <p:spPr bwMode="auto">
          <a:xfrm>
            <a:off x="575344" y="550608"/>
            <a:ext cx="3190004" cy="239113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5DA2AA65-6B32-34E4-EA1C-213C1171C05A}"/>
              </a:ext>
            </a:extLst>
          </p:cNvPr>
          <p:cNvPicPr>
            <a:picLocks noChangeAspect="1" noChangeArrowheads="1"/>
          </p:cNvPicPr>
          <p:nvPr/>
        </p:nvPicPr>
        <p:blipFill>
          <a:blip r:embed="rId6"/>
          <a:srcRect/>
          <a:stretch/>
        </p:blipFill>
        <p:spPr bwMode="auto">
          <a:xfrm>
            <a:off x="3877812" y="582517"/>
            <a:ext cx="3171952" cy="237896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C80F6E74-FCDC-F11D-640A-3505AB6D3EFA}"/>
              </a:ext>
            </a:extLst>
          </p:cNvPr>
          <p:cNvPicPr>
            <a:picLocks noChangeAspect="1" noChangeArrowheads="1"/>
          </p:cNvPicPr>
          <p:nvPr/>
        </p:nvPicPr>
        <p:blipFill>
          <a:blip r:embed="rId7"/>
          <a:srcRect/>
          <a:stretch/>
        </p:blipFill>
        <p:spPr bwMode="auto">
          <a:xfrm>
            <a:off x="592579" y="3035504"/>
            <a:ext cx="3158957" cy="2244243"/>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F86DFEDF-53F9-B000-D942-4F7DEB58EB5A}"/>
              </a:ext>
            </a:extLst>
          </p:cNvPr>
          <p:cNvPicPr>
            <a:picLocks noChangeAspect="1" noChangeArrowheads="1"/>
          </p:cNvPicPr>
          <p:nvPr/>
        </p:nvPicPr>
        <p:blipFill>
          <a:blip r:embed="rId8"/>
          <a:srcRect/>
          <a:stretch/>
        </p:blipFill>
        <p:spPr bwMode="auto">
          <a:xfrm>
            <a:off x="3877812" y="3113639"/>
            <a:ext cx="3194942" cy="218173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67401396-9EB2-BE7E-816D-45BF1A9FF521}"/>
              </a:ext>
            </a:extLst>
          </p:cNvPr>
          <p:cNvPicPr>
            <a:picLocks noChangeAspect="1" noChangeArrowheads="1"/>
          </p:cNvPicPr>
          <p:nvPr/>
        </p:nvPicPr>
        <p:blipFill>
          <a:blip r:embed="rId9"/>
          <a:srcRect/>
          <a:stretch/>
        </p:blipFill>
        <p:spPr bwMode="auto">
          <a:xfrm>
            <a:off x="592579" y="5383927"/>
            <a:ext cx="3158957" cy="221610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FF8C7C4B-79F3-C413-D553-F3DB7F025E50}"/>
              </a:ext>
            </a:extLst>
          </p:cNvPr>
          <p:cNvPicPr>
            <a:picLocks noChangeAspect="1" noChangeArrowheads="1"/>
          </p:cNvPicPr>
          <p:nvPr/>
        </p:nvPicPr>
        <p:blipFill>
          <a:blip r:embed="rId10"/>
          <a:srcRect/>
          <a:stretch/>
        </p:blipFill>
        <p:spPr bwMode="auto">
          <a:xfrm>
            <a:off x="3877812" y="5412065"/>
            <a:ext cx="3171952" cy="221610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6E5CF0B7-2F2C-DA2E-636B-37F50BFE8C0E}"/>
              </a:ext>
            </a:extLst>
          </p:cNvPr>
          <p:cNvPicPr>
            <a:picLocks noChangeAspect="1" noChangeArrowheads="1"/>
          </p:cNvPicPr>
          <p:nvPr/>
        </p:nvPicPr>
        <p:blipFill>
          <a:blip r:embed="rId11"/>
          <a:srcRect/>
          <a:stretch/>
        </p:blipFill>
        <p:spPr bwMode="auto">
          <a:xfrm>
            <a:off x="2622246" y="7928385"/>
            <a:ext cx="2412247" cy="1491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757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6223F6-458B-E99C-D36C-F83874E3BA7C}"/>
              </a:ext>
            </a:extLst>
          </p:cNvPr>
          <p:cNvSpPr>
            <a:spLocks noChangeArrowheads="1"/>
          </p:cNvSpPr>
          <p:nvPr/>
        </p:nvSpPr>
        <p:spPr bwMode="auto">
          <a:xfrm>
            <a:off x="359093"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Rectangle 4">
            <a:extLst>
              <a:ext uri="{FF2B5EF4-FFF2-40B4-BE49-F238E27FC236}">
                <a16:creationId xmlns:a16="http://schemas.microsoft.com/office/drawing/2014/main" id="{BE30A96B-7BF2-8E4F-34A1-0C71741340FA}"/>
              </a:ext>
            </a:extLst>
          </p:cNvPr>
          <p:cNvSpPr>
            <a:spLocks noChangeArrowheads="1"/>
          </p:cNvSpPr>
          <p:nvPr/>
        </p:nvSpPr>
        <p:spPr bwMode="auto">
          <a:xfrm>
            <a:off x="7920038" y="359887"/>
            <a:ext cx="6840220" cy="9972040"/>
          </a:xfrm>
          <a:prstGeom prst="rect">
            <a:avLst/>
          </a:prstGeom>
          <a:noFill/>
          <a:ln w="444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2" name="TextBox 11">
            <a:extLst>
              <a:ext uri="{FF2B5EF4-FFF2-40B4-BE49-F238E27FC236}">
                <a16:creationId xmlns:a16="http://schemas.microsoft.com/office/drawing/2014/main" id="{CCBE93BF-9BF8-8E64-90F4-53084BDB732A}"/>
              </a:ext>
            </a:extLst>
          </p:cNvPr>
          <p:cNvSpPr txBox="1"/>
          <p:nvPr/>
        </p:nvSpPr>
        <p:spPr>
          <a:xfrm>
            <a:off x="539115" y="522605"/>
            <a:ext cx="6429244" cy="15788938"/>
          </a:xfrm>
          <a:prstGeom prst="rect">
            <a:avLst/>
          </a:prstGeom>
          <a:noFill/>
        </p:spPr>
        <p:txBody>
          <a:bodyPr wrap="square" rtlCol="0">
            <a:spAutoFit/>
          </a:bodyPr>
          <a:lstStyle/>
          <a:p>
            <a:pPr algn="ctr"/>
            <a:r>
              <a:rPr lang="en-GB" sz="1200" b="1" dirty="0">
                <a:solidFill>
                  <a:srgbClr val="333333"/>
                </a:solidFill>
                <a:latin typeface="Helvetica" panose="020B0604020202020204" pitchFamily="34" charset="0"/>
                <a:ea typeface="Times New Roman" panose="02020603050405020304" pitchFamily="18" charset="0"/>
                <a:cs typeface="Helvetica" panose="020B0604020202020204" pitchFamily="34" charset="0"/>
              </a:rPr>
              <a:t>Flat 6 Trefusis House, Trefusis Terrace, Exmouth, EX8 2AX</a:t>
            </a:r>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br>
              <a:rPr lang="en-GB" sz="1200" dirty="0">
                <a:latin typeface="Helvetica" panose="020B0604020202020204" pitchFamily="34" charset="0"/>
                <a:cs typeface="Helvetica" panose="020B0604020202020204" pitchFamily="34" charset="0"/>
              </a:rPr>
            </a:br>
            <a:r>
              <a:rPr lang="en-GB" sz="1200" b="1" dirty="0">
                <a:latin typeface="Helvetica" panose="020B0604020202020204" pitchFamily="34" charset="0"/>
                <a:cs typeface="Helvetica" panose="020B0604020202020204" pitchFamily="34" charset="0"/>
              </a:rPr>
              <a:t>THE ACCOMMODATION COMPRISES:  </a:t>
            </a:r>
          </a:p>
          <a:p>
            <a:endParaRPr lang="en-GB" sz="1200" dirty="0">
              <a:latin typeface="Helvetica" panose="020B0604020202020204" pitchFamily="34" charset="0"/>
              <a:cs typeface="Helvetica" panose="020B0604020202020204" pitchFamily="34" charset="0"/>
            </a:endParaRPr>
          </a:p>
          <a:p>
            <a:r>
              <a:rPr lang="en-GB" sz="1200" dirty="0">
                <a:latin typeface="Helvetica" panose="020B0604020202020204" pitchFamily="34" charset="0"/>
                <a:cs typeface="Helvetica" panose="020B0604020202020204" pitchFamily="34" charset="0"/>
              </a:rPr>
              <a:t>Communal entrance door with stairs leading up to the second floor.</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SECOND FLOOR:</a:t>
            </a:r>
            <a:r>
              <a:rPr lang="en-GB" sz="1200" dirty="0">
                <a:latin typeface="Helvetica" panose="020B0604020202020204" pitchFamily="34" charset="0"/>
                <a:cs typeface="Helvetica" panose="020B0604020202020204" pitchFamily="34" charset="0"/>
              </a:rPr>
              <a:t>  Private entrance door to the:</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ENTRANCE LOBBY:</a:t>
            </a:r>
            <a:r>
              <a:rPr lang="en-GB" sz="1200" dirty="0">
                <a:latin typeface="Helvetica" panose="020B0604020202020204" pitchFamily="34" charset="0"/>
                <a:cs typeface="Helvetica" panose="020B0604020202020204" pitchFamily="34" charset="0"/>
              </a:rPr>
              <a:t>   Two double glazed windows to the side with views across the Estuary.  Glazed door leading through to the..</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HALLWAY:</a:t>
            </a:r>
            <a:r>
              <a:rPr lang="en-GB" sz="1200" dirty="0">
                <a:latin typeface="Helvetica" panose="020B0604020202020204" pitchFamily="34" charset="0"/>
                <a:cs typeface="Helvetica" panose="020B0604020202020204" pitchFamily="34" charset="0"/>
              </a:rPr>
              <a:t>  Storage cupboards (one housing space and plumbing for the washing machine).  Radiator.  Steps rising to…</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RECEPTION HALL:</a:t>
            </a:r>
            <a:r>
              <a:rPr lang="en-GB" sz="1200" dirty="0">
                <a:latin typeface="Helvetica" panose="020B0604020202020204" pitchFamily="34" charset="0"/>
                <a:cs typeface="Helvetica" panose="020B0604020202020204" pitchFamily="34" charset="0"/>
              </a:rPr>
              <a:t>  Hatch to roof space.  Doors leading off to:</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OPEN PLAN KITCHEN/DINING ROOM:  </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KITCHEN/AREA:</a:t>
            </a:r>
            <a:r>
              <a:rPr lang="en-GB" sz="1200" dirty="0">
                <a:latin typeface="Helvetica" panose="020B0604020202020204" pitchFamily="34" charset="0"/>
                <a:cs typeface="Helvetica" panose="020B0604020202020204" pitchFamily="34" charset="0"/>
              </a:rPr>
              <a:t>  14’8” (4.47m) x 12’10” (3.91m):  The kitchen is fitted with Oak front units with granite worktop surfaces with matching upstands.  Inset twin induction and twin gas hob.  Belfast sink with double bowl and mixer tap.  Integrated dishwasher.  Built-in oven, fridge and freezer.  Pull out larder units and corner display shelving.  Matching wall mounted cupboards with under lighting and stainless steel cooker hood.  Downlighters.  Double glazed window to the rear with views across the Exe Estuary.  Double Glazed Velux windows.  Radiator.</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DINING AREA:</a:t>
            </a:r>
            <a:r>
              <a:rPr lang="en-GB" sz="1200" dirty="0">
                <a:latin typeface="Helvetica" panose="020B0604020202020204" pitchFamily="34" charset="0"/>
                <a:cs typeface="Helvetica" panose="020B0604020202020204" pitchFamily="34" charset="0"/>
              </a:rPr>
              <a:t>   4.67m x 3.91m (15'4" x 12'10"):  Two large fully opening double glazed windows to the front of the building with raised floor to take full advantage of the views across the Cricket Ground, Exmouth Beach, the sea and Dawlish Warren.  Radiator.  </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SITTING ROOM: </a:t>
            </a:r>
            <a:r>
              <a:rPr lang="en-GB" sz="1200" dirty="0">
                <a:latin typeface="Helvetica" panose="020B0604020202020204" pitchFamily="34" charset="0"/>
                <a:cs typeface="Helvetica" panose="020B0604020202020204" pitchFamily="34" charset="0"/>
              </a:rPr>
              <a:t> 4.67m x 4.47m (15'4" x 14'8"):  Two large fully opening double glazed windows to the front of the building, again with views across the Cricket Ground, Exmouth Beach, the sea and Dawlish Warren.  Radiator.  </a:t>
            </a:r>
            <a:r>
              <a:rPr lang="en-GB" sz="1200" dirty="0" err="1">
                <a:latin typeface="Helvetica" panose="020B0604020202020204" pitchFamily="34" charset="0"/>
                <a:cs typeface="Helvetica" panose="020B0604020202020204" pitchFamily="34" charset="0"/>
              </a:rPr>
              <a:t>Woodburner</a:t>
            </a:r>
            <a:r>
              <a:rPr lang="en-GB" sz="1200" dirty="0">
                <a:latin typeface="Helvetica" panose="020B0604020202020204" pitchFamily="34" charset="0"/>
                <a:cs typeface="Helvetica" panose="020B0604020202020204" pitchFamily="34" charset="0"/>
              </a:rPr>
              <a:t> Stove with tiled surround and Welsh slate hearth.</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BEDROOM 1:</a:t>
            </a:r>
            <a:r>
              <a:rPr lang="en-GB" sz="1200" dirty="0">
                <a:latin typeface="Helvetica" panose="020B0604020202020204" pitchFamily="34" charset="0"/>
                <a:cs typeface="Helvetica" panose="020B0604020202020204" pitchFamily="34" charset="0"/>
              </a:rPr>
              <a:t>  14’8” x 12’9” (4.47m x 3.89m):  Double glazed window to rear with views to the Exe Estuary.  Two built-in double wardrobes.  Eaves storage.  Radiator.</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BEDROOM 2: </a:t>
            </a:r>
            <a:r>
              <a:rPr lang="en-GB" sz="1200" dirty="0">
                <a:latin typeface="Helvetica" panose="020B0604020202020204" pitchFamily="34" charset="0"/>
                <a:cs typeface="Helvetica" panose="020B0604020202020204" pitchFamily="34" charset="0"/>
              </a:rPr>
              <a:t> 12’2” x 12’2” (3.71m x 3.71m):  Double glazed window to front of property with beautiful views towards Dawlish Warren.  Radiator.</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SHOWER ROOM/WC:</a:t>
            </a:r>
            <a:r>
              <a:rPr lang="en-GB" sz="1200" dirty="0">
                <a:latin typeface="Helvetica" panose="020B0604020202020204" pitchFamily="34" charset="0"/>
                <a:cs typeface="Helvetica" panose="020B0604020202020204" pitchFamily="34" charset="0"/>
              </a:rPr>
              <a:t>  12’4” x 8’4” ( 3.76m x 2.54m):  Modern white suite comprising fully tiled walk-in shower with built-in shower unit.  Low level WC.  Pedestal wash hand basin with mixer tap.  Walls in full tiled surround.  Tiled floor.  Double glazed window to rear with pattern glass.  Chrome </a:t>
            </a:r>
            <a:r>
              <a:rPr lang="en-GB" sz="1200" dirty="0" err="1">
                <a:latin typeface="Helvetica" panose="020B0604020202020204" pitchFamily="34" charset="0"/>
                <a:cs typeface="Helvetica" panose="020B0604020202020204" pitchFamily="34" charset="0"/>
              </a:rPr>
              <a:t>runged</a:t>
            </a:r>
            <a:r>
              <a:rPr lang="en-GB" sz="1200" dirty="0">
                <a:latin typeface="Helvetica" panose="020B0604020202020204" pitchFamily="34" charset="0"/>
                <a:cs typeface="Helvetica" panose="020B0604020202020204" pitchFamily="34" charset="0"/>
              </a:rPr>
              <a:t> radiator.  Fitted mirrored medicine cabinet.  Downlighters.  Extractor fan.</a:t>
            </a:r>
          </a:p>
          <a:p>
            <a:endParaRPr lang="en-GB" sz="1200" dirty="0">
              <a:latin typeface="Helvetica" panose="020B0604020202020204" pitchFamily="34" charset="0"/>
              <a:cs typeface="Helvetica" panose="020B0604020202020204" pitchFamily="34" charset="0"/>
            </a:endParaRPr>
          </a:p>
          <a:p>
            <a:r>
              <a:rPr lang="en-GB" sz="1200" b="1" dirty="0">
                <a:latin typeface="Helvetica" panose="020B0604020202020204" pitchFamily="34" charset="0"/>
                <a:cs typeface="Helvetica" panose="020B0604020202020204" pitchFamily="34" charset="0"/>
              </a:rPr>
              <a:t>OUTSIDE:   </a:t>
            </a:r>
            <a:r>
              <a:rPr lang="en-GB" sz="1200" dirty="0">
                <a:latin typeface="Helvetica" panose="020B0604020202020204" pitchFamily="34" charset="0"/>
                <a:cs typeface="Helvetica" panose="020B0604020202020204" pitchFamily="34" charset="0"/>
              </a:rPr>
              <a:t>The property benefits from COMMUNAL FRONT &amp; REAR GARDENS, and a PARKING SPACE in front of the garage.  There is also OFF ROAD VISITORS PARKING and a PRIVATE LOCKABLE SHED.</a:t>
            </a:r>
          </a:p>
          <a:p>
            <a:br>
              <a:rPr lang="en-GB" sz="1200" dirty="0">
                <a:latin typeface="Helvetica" panose="020B0604020202020204" pitchFamily="34" charset="0"/>
                <a:cs typeface="Helvetica" panose="020B0604020202020204" pitchFamily="34" charset="0"/>
              </a:rPr>
            </a:br>
            <a:br>
              <a:rPr lang="en-GB" sz="1200" dirty="0">
                <a:latin typeface="Helvetica" panose="020B0604020202020204" pitchFamily="34" charset="0"/>
                <a:cs typeface="Helvetica" panose="020B0604020202020204" pitchFamily="34" charset="0"/>
              </a:rPr>
            </a:br>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latin typeface="Helvetica" panose="020B0604020202020204" pitchFamily="34" charset="0"/>
              <a:ea typeface="Times New Roman" panose="02020603050405020304" pitchFamily="18" charset="0"/>
              <a:cs typeface="Helvetica" panose="020B0604020202020204" pitchFamily="34" charset="0"/>
            </a:endParaRPr>
          </a:p>
          <a:p>
            <a:endPar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endParaRPr>
          </a:p>
          <a:p>
            <a:br>
              <a:rPr lang="en-GB" sz="1200" dirty="0">
                <a:solidFill>
                  <a:srgbClr val="333333"/>
                </a:solidFill>
                <a:effectLst/>
                <a:latin typeface="Helvetica" panose="020B0604020202020204" pitchFamily="34" charset="0"/>
                <a:ea typeface="Times New Roman" panose="02020603050405020304" pitchFamily="18" charset="0"/>
                <a:cs typeface="Helvetica" panose="020B0604020202020204" pitchFamily="34" charset="0"/>
              </a:rPr>
            </a:br>
            <a:endParaRPr lang="en-US" sz="1200" dirty="0">
              <a:latin typeface="Helvetica" panose="020B0604020202020204" pitchFamily="34" charset="0"/>
              <a:cs typeface="Helvetica" panose="020B0604020202020204" pitchFamily="34" charset="0"/>
            </a:endParaRPr>
          </a:p>
        </p:txBody>
      </p:sp>
      <p:sp>
        <p:nvSpPr>
          <p:cNvPr id="13" name="TextBox 12">
            <a:extLst>
              <a:ext uri="{FF2B5EF4-FFF2-40B4-BE49-F238E27FC236}">
                <a16:creationId xmlns:a16="http://schemas.microsoft.com/office/drawing/2014/main" id="{96F289B2-C3D7-742F-AA5D-DB0F07127B74}"/>
              </a:ext>
            </a:extLst>
          </p:cNvPr>
          <p:cNvSpPr txBox="1"/>
          <p:nvPr/>
        </p:nvSpPr>
        <p:spPr>
          <a:xfrm>
            <a:off x="8106563" y="522605"/>
            <a:ext cx="6429244" cy="8702382"/>
          </a:xfrm>
          <a:prstGeom prst="rect">
            <a:avLst/>
          </a:prstGeom>
          <a:noFill/>
        </p:spPr>
        <p:txBody>
          <a:bodyPr wrap="square" rtlCol="0">
            <a:spAutoFit/>
          </a:bodyPr>
          <a:lstStyle/>
          <a:p>
            <a:r>
              <a:rPr lang="en-GB" sz="1200" b="1" dirty="0">
                <a:latin typeface="Helvetica" panose="020B0604020202020204" pitchFamily="34" charset="0"/>
                <a:cs typeface="Helvetica" panose="020B0604020202020204" pitchFamily="34" charset="0"/>
              </a:rPr>
              <a:t>MORTGAGE ASSISTANCE:   </a:t>
            </a:r>
            <a:r>
              <a:rPr lang="en-GB" sz="1200" dirty="0">
                <a:latin typeface="Helvetica" panose="020B0604020202020204" pitchFamily="34" charset="0"/>
                <a:cs typeface="Helvetica" panose="020B0604020202020204" pitchFamily="34" charset="0"/>
              </a:rPr>
              <a:t>We are pleased to recommend Meredith Morgan Taylor, who would be pleased to help irrelevant of which estate agent you finally buy through.  For a free initial, no obligation chat please contact us on 01395 264111 to arrange an appointment.</a:t>
            </a:r>
            <a:endParaRPr lang="en-GB" sz="1200" b="1" dirty="0">
              <a:solidFill>
                <a:srgbClr val="333333"/>
              </a:solidFill>
              <a:latin typeface="Helvetica" panose="020B0604020202020204" pitchFamily="34" charset="0"/>
              <a:ea typeface="Times New Roman" panose="02020603050405020304" pitchFamily="18" charset="0"/>
              <a:cs typeface="Helvetica-Bold"/>
            </a:endParaRPr>
          </a:p>
          <a:p>
            <a:endParaRPr lang="en-GB" sz="120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00" b="1" dirty="0">
              <a:solidFill>
                <a:srgbClr val="333333"/>
              </a:solidFill>
              <a:latin typeface="Helvetica" panose="020B0604020202020204" pitchFamily="34" charset="0"/>
              <a:ea typeface="Times New Roman" panose="02020603050405020304" pitchFamily="18" charset="0"/>
              <a:cs typeface="Helvetica-Bold"/>
            </a:endParaRPr>
          </a:p>
          <a:p>
            <a:r>
              <a:rPr lang="en-GB" sz="1200" b="1" dirty="0">
                <a:solidFill>
                  <a:srgbClr val="333333"/>
                </a:solidFill>
                <a:effectLst/>
                <a:latin typeface="Helvetica" panose="020B0604020202020204" pitchFamily="34" charset="0"/>
                <a:ea typeface="Times New Roman" panose="02020603050405020304" pitchFamily="18" charset="0"/>
                <a:cs typeface="Helvetica-Bold"/>
              </a:rPr>
              <a:t>FLOOR PLAN: </a:t>
            </a: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pPr algn="ctr"/>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b="1"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b="1" dirty="0">
              <a:solidFill>
                <a:srgbClr val="333333"/>
              </a:solidFill>
              <a:latin typeface="Helvetica" panose="020B0604020202020204" pitchFamily="34" charset="0"/>
              <a:ea typeface="Times New Roman" panose="02020603050405020304" pitchFamily="18" charset="0"/>
              <a:cs typeface="Helvetica-Bold"/>
            </a:endParaRPr>
          </a:p>
          <a:p>
            <a:endParaRPr lang="en-GB" sz="1250" dirty="0">
              <a:solidFill>
                <a:srgbClr val="333333"/>
              </a:solidFill>
              <a:effectLst/>
              <a:latin typeface="Helvetica" panose="020B0604020202020204" pitchFamily="34" charset="0"/>
              <a:ea typeface="Times New Roman" panose="02020603050405020304" pitchFamily="18" charset="0"/>
              <a:cs typeface="Helvetica-Bold"/>
            </a:endParaRPr>
          </a:p>
          <a:p>
            <a:endParaRPr lang="en-GB" sz="1250" dirty="0">
              <a:solidFill>
                <a:srgbClr val="333333"/>
              </a:solidFill>
              <a:latin typeface="Helvetica" panose="020B0604020202020204" pitchFamily="34" charset="0"/>
              <a:ea typeface="Times New Roman" panose="02020603050405020304" pitchFamily="18" charset="0"/>
            </a:endParaRPr>
          </a:p>
          <a:p>
            <a:endParaRPr lang="en-GB" sz="1250" dirty="0">
              <a:solidFill>
                <a:srgbClr val="333333"/>
              </a:solidFill>
              <a:effectLst/>
              <a:latin typeface="Helvetica" panose="020B0604020202020204" pitchFamily="34" charset="0"/>
              <a:ea typeface="Times New Roman" panose="02020603050405020304" pitchFamily="18" charset="0"/>
            </a:endParaRPr>
          </a:p>
          <a:p>
            <a:endParaRPr lang="en-GB" sz="1250" dirty="0">
              <a:effectLst/>
              <a:latin typeface="Times New Roman" panose="02020603050405020304" pitchFamily="18" charset="0"/>
              <a:ea typeface="Times New Roman" panose="02020603050405020304" pitchFamily="18" charset="0"/>
            </a:endParaRPr>
          </a:p>
        </p:txBody>
      </p:sp>
      <p:pic>
        <p:nvPicPr>
          <p:cNvPr id="1030" name="Picture 6">
            <a:extLst>
              <a:ext uri="{FF2B5EF4-FFF2-40B4-BE49-F238E27FC236}">
                <a16:creationId xmlns:a16="http://schemas.microsoft.com/office/drawing/2014/main" id="{144050C7-0FA4-FC1E-E2C7-6C5E8E845A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7507" y="2135593"/>
            <a:ext cx="4790445" cy="64206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21916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TotalTime>
  <Words>799</Words>
  <Application>Microsoft Office PowerPoint</Application>
  <PresentationFormat>Custom</PresentationFormat>
  <Paragraphs>114</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Arial</vt:lpstr>
      <vt:lpstr>Calibri</vt:lpstr>
      <vt:lpstr>Calibri Light</vt:lpstr>
      <vt:lpstr>Frutiger LT Std 55 Roman</vt:lpstr>
      <vt:lpstr>Helvetica</vt:lpstr>
      <vt:lpstr>HelveticaNeueLT-Medium</vt:lpstr>
      <vt:lpstr>HelveticaNeueLT-Roman</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Caswell</dc:creator>
  <cp:lastModifiedBy>Exmouth Office Exmouth</cp:lastModifiedBy>
  <cp:revision>26</cp:revision>
  <cp:lastPrinted>2024-04-30T13:26:24Z</cp:lastPrinted>
  <dcterms:created xsi:type="dcterms:W3CDTF">2023-03-19T13:39:10Z</dcterms:created>
  <dcterms:modified xsi:type="dcterms:W3CDTF">2024-07-09T15:00:35Z</dcterms:modified>
</cp:coreProperties>
</file>